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7" r:id="rId3"/>
    <p:sldId id="258" r:id="rId4"/>
    <p:sldId id="259" r:id="rId5"/>
    <p:sldId id="266" r:id="rId6"/>
    <p:sldId id="268" r:id="rId7"/>
    <p:sldId id="260" r:id="rId8"/>
    <p:sldId id="262" r:id="rId9"/>
    <p:sldId id="267" r:id="rId10"/>
    <p:sldId id="261" r:id="rId11"/>
    <p:sldId id="265" r:id="rId12"/>
    <p:sldId id="269" r:id="rId13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9966FF"/>
    <a:srgbClr val="2AE6E6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70" d="100"/>
          <a:sy n="70" d="100"/>
        </p:scale>
        <p:origin x="6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94FEFE-A7D2-F855-2001-531935CD2D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6F0418E-A936-0655-1462-EB5DB0A58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3856BD8-70D8-3B84-E833-2DC6CCE33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59665-618D-4648-AFB9-AB6B4A9C9E9F}" type="datetimeFigureOut">
              <a:rPr lang="pt-PT" smtClean="0"/>
              <a:t>07/07/2023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BE6E70C-2A0A-8614-13C5-F62A3D673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F924235-FC54-4601-AFAC-30B4D69A6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04A3F-F6A0-43E4-9591-8FA13EE51A5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14296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AA3AF2-B18F-67C7-41C1-2CF116CCD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11F1B08A-62A9-065D-5088-3C5CD8FCFB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CE0D239-AC2B-C30F-71A5-2C7017C28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59665-618D-4648-AFB9-AB6B4A9C9E9F}" type="datetimeFigureOut">
              <a:rPr lang="pt-PT" smtClean="0"/>
              <a:t>07/07/2023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9520E61-CBC2-8042-7587-37037F698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CCB93BD9-9AB5-83B2-F682-AAD5F0B70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04A3F-F6A0-43E4-9591-8FA13EE51A5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52408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E4CB1F-CA63-412F-6373-CE168ED0DB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D868821F-B206-4D53-CFEC-18600CE641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FD0E1B5-80F6-9A9A-B059-58B4F119B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59665-618D-4648-AFB9-AB6B4A9C9E9F}" type="datetimeFigureOut">
              <a:rPr lang="pt-PT" smtClean="0"/>
              <a:t>07/07/2023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DC66FAF-C290-B5BC-C68F-11D8A3701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1FAEF85-A454-9358-5247-F09D97A2F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04A3F-F6A0-43E4-9591-8FA13EE51A5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70872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4FF844-7EBE-051D-4741-1306E8FC3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3294319-D44D-9819-EF5C-5FCE252F9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091872D-2662-CBF2-231F-308892762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59665-618D-4648-AFB9-AB6B4A9C9E9F}" type="datetimeFigureOut">
              <a:rPr lang="pt-PT" smtClean="0"/>
              <a:t>07/07/2023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DC97648-3638-E285-CE13-FC4DB5C74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A98E426-1E96-29AD-8A52-C9CAD6ECC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04A3F-F6A0-43E4-9591-8FA13EE51A5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49093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EC099F-6560-C3C1-E1E1-37E8E48D7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73349C2B-BA72-42D4-949B-21FE213910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07586BFC-3F76-601D-3324-6D463346C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59665-618D-4648-AFB9-AB6B4A9C9E9F}" type="datetimeFigureOut">
              <a:rPr lang="pt-PT" smtClean="0"/>
              <a:t>07/07/2023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B66F7C6-BCDB-1BC7-B29A-565D6A7DB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CD4C91C-58FD-ECE1-0596-7366CE78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04A3F-F6A0-43E4-9591-8FA13EE51A5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78795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1AFFDB-359C-5973-966B-8D02D9BD8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5C51B79-9700-7B6A-1E70-E29DDB9346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C0C98747-F4DD-4768-65B1-6E2783E3F4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9CDE53A8-37C6-7747-29A2-5A5FD3276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59665-618D-4648-AFB9-AB6B4A9C9E9F}" type="datetimeFigureOut">
              <a:rPr lang="pt-PT" smtClean="0"/>
              <a:t>07/07/2023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D2A3EBF9-F792-BAAB-0C9A-4812220BD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22B1CAC7-9BE7-C936-64ED-204F84AAF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04A3F-F6A0-43E4-9591-8FA13EE51A5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29632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D9CA00-DA3A-2E2E-1133-2435A77D6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3BBCAC42-F882-5412-7F26-63BFF0B6F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6B372C81-E9F0-72F5-59A4-A404915B43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6B9292F9-9D6B-934B-F116-1D6725E545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25442512-CA1B-C9CE-7540-E78288F1A3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00D3DE00-3A45-43A0-62E3-4615E9E9B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59665-618D-4648-AFB9-AB6B4A9C9E9F}" type="datetimeFigureOut">
              <a:rPr lang="pt-PT" smtClean="0"/>
              <a:t>07/07/2023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605C7421-72E1-27C8-7CD5-A464C4893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7CEBD0F2-6B64-2C52-40F7-A54EC41B7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04A3F-F6A0-43E4-9591-8FA13EE51A5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08553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8B33A6-7B91-8EAA-1296-141FB241C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0A167651-EEDF-4C5E-EE31-11CE1D175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59665-618D-4648-AFB9-AB6B4A9C9E9F}" type="datetimeFigureOut">
              <a:rPr lang="pt-PT" smtClean="0"/>
              <a:t>07/07/2023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66B98DA8-942D-5644-58BE-70E873FB3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09D48DA7-4B67-8FC2-367B-95B72D29F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04A3F-F6A0-43E4-9591-8FA13EE51A5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13913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ED91C44B-F41A-375C-C1C7-007881FBC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59665-618D-4648-AFB9-AB6B4A9C9E9F}" type="datetimeFigureOut">
              <a:rPr lang="pt-PT" smtClean="0"/>
              <a:t>07/07/2023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C1C86E36-22B0-004F-843F-9EBD801EC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8567D27A-D5C1-FE45-87F5-E8D4E4339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04A3F-F6A0-43E4-9591-8FA13EE51A5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11433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D52B0C-1AB0-86CD-70AF-A6137EE0C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C3A3978-1694-C466-C12A-695AD5EE2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ED9363B9-20AB-05D9-F009-E398531CD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DBB947A0-F0E2-AC9E-524D-26A5C3CF5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59665-618D-4648-AFB9-AB6B4A9C9E9F}" type="datetimeFigureOut">
              <a:rPr lang="pt-PT" smtClean="0"/>
              <a:t>07/07/2023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8BC42370-A967-3175-BCB8-AB93D13ED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531A486B-89D0-F5B3-3AB2-55B72D5D4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04A3F-F6A0-43E4-9591-8FA13EE51A5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4114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2977DE-60CC-56EB-514E-83F94F5BB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56A5CAD3-EABC-B4E4-2B23-361FE9591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195F6224-3F7F-B91A-398F-2E90CDD3CA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88AE97F4-8D94-1FF1-BC28-F59622423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59665-618D-4648-AFB9-AB6B4A9C9E9F}" type="datetimeFigureOut">
              <a:rPr lang="pt-PT" smtClean="0"/>
              <a:t>07/07/2023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2CFE1583-3E21-B4B3-BCA7-4E954931F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92074C75-5409-F6B1-4D8A-2B4BD1972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04A3F-F6A0-43E4-9591-8FA13EE51A5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69133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BBFBEBB3-8BCD-0B1A-C9B4-623167BFA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9F75D618-4FF0-2653-9715-3D910C8A50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1FBEDFE9-3A23-8800-AEA7-7FB0E44F58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59665-618D-4648-AFB9-AB6B4A9C9E9F}" type="datetimeFigureOut">
              <a:rPr lang="pt-PT" smtClean="0"/>
              <a:t>07/07/2023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251A7077-48DA-4CEF-415F-94D4B495EE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1255B8A-C3CB-4AA1-A6E2-4CF96F28C5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04A3F-F6A0-43E4-9591-8FA13EE51A5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66042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06" name="Rectangle 3105">
            <a:extLst>
              <a:ext uri="{FF2B5EF4-FFF2-40B4-BE49-F238E27FC236}">
                <a16:creationId xmlns:a16="http://schemas.microsoft.com/office/drawing/2014/main" id="{5964CBE2-084A-47DF-A704-CF5F6217B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0F11E3F-8E2F-1A3F-6FA0-AD1AB68A6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74819"/>
            <a:ext cx="4826795" cy="28583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>
                <a:solidFill>
                  <a:schemeClr val="bg1"/>
                </a:solidFill>
              </a:rPr>
              <a:t>                     Oferta complementar 4º C EB Barreiro Nº9 2022.2023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4148B4D-ECA9-0878-B88C-AFBFB0CEE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024" y="4414180"/>
            <a:ext cx="4830283" cy="159450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       </a:t>
            </a:r>
            <a:r>
              <a:rPr lang="en-US" sz="2400" dirty="0" err="1">
                <a:solidFill>
                  <a:schemeClr val="bg1"/>
                </a:solidFill>
              </a:rPr>
              <a:t>Princípios</a:t>
            </a:r>
            <a:r>
              <a:rPr lang="en-US" sz="2400" dirty="0">
                <a:solidFill>
                  <a:schemeClr val="bg1"/>
                </a:solidFill>
              </a:rPr>
              <a:t>   da  Carta da Terra</a:t>
            </a:r>
          </a:p>
        </p:txBody>
      </p:sp>
      <p:pic>
        <p:nvPicPr>
          <p:cNvPr id="3074" name="Picture 2" descr="Veja imagens de Ciência do mês (outubro/2014) - BOL Fotos - BOL Fotos">
            <a:extLst>
              <a:ext uri="{FF2B5EF4-FFF2-40B4-BE49-F238E27FC236}">
                <a16:creationId xmlns:a16="http://schemas.microsoft.com/office/drawing/2014/main" id="{121B2A46-46C5-79B8-A2AF-097235AFB4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4" r="-3" b="8723"/>
          <a:stretch/>
        </p:blipFill>
        <p:spPr bwMode="auto">
          <a:xfrm>
            <a:off x="6096000" y="841375"/>
            <a:ext cx="5260975" cy="4707593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noFill/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08" name="Freeform: Shape 3107">
            <a:extLst>
              <a:ext uri="{FF2B5EF4-FFF2-40B4-BE49-F238E27FC236}">
                <a16:creationId xmlns:a16="http://schemas.microsoft.com/office/drawing/2014/main" id="{686A5CBB-E03B-4019-8BCD-78975D39E4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138312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03" name="Freeform: Shape 3109">
            <a:extLst>
              <a:ext uri="{FF2B5EF4-FFF2-40B4-BE49-F238E27FC236}">
                <a16:creationId xmlns:a16="http://schemas.microsoft.com/office/drawing/2014/main" id="{94993204-9792-4E61-A83C-73D4379E2B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138312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2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B5D9F3-6060-73A4-F44B-969DF7B4A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522156"/>
            <a:ext cx="4937937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          Castelo de são Jorge</a:t>
            </a:r>
          </a:p>
        </p:txBody>
      </p:sp>
      <p:sp>
        <p:nvSpPr>
          <p:cNvPr id="3093" name="Content Placeholder 3085">
            <a:extLst>
              <a:ext uri="{FF2B5EF4-FFF2-40B4-BE49-F238E27FC236}">
                <a16:creationId xmlns:a16="http://schemas.microsoft.com/office/drawing/2014/main" id="{85838E51-AEEA-8BEC-C592-82D3B8455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8370" y="3945418"/>
            <a:ext cx="4937936" cy="5767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                   Visita de estudos</a:t>
            </a:r>
          </a:p>
        </p:txBody>
      </p:sp>
      <p:sp>
        <p:nvSpPr>
          <p:cNvPr id="3108" name="Freeform: Shape 3107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10" name="Freeform: Shape 3109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8" name="Picture 6" descr="Pré-visualização da imagem">
            <a:extLst>
              <a:ext uri="{FF2B5EF4-FFF2-40B4-BE49-F238E27FC236}">
                <a16:creationId xmlns:a16="http://schemas.microsoft.com/office/drawing/2014/main" id="{F9B447E8-5EDD-1D6D-E0AF-403DF5BD04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00" b="21755"/>
          <a:stretch/>
        </p:blipFill>
        <p:spPr bwMode="auto"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ré-visualização da imagem">
            <a:extLst>
              <a:ext uri="{FF2B5EF4-FFF2-40B4-BE49-F238E27FC236}">
                <a16:creationId xmlns:a16="http://schemas.microsoft.com/office/drawing/2014/main" id="{C95967CB-8DB4-47B0-289F-EA5D641F3C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5" r="2" b="10427"/>
          <a:stretch/>
        </p:blipFill>
        <p:spPr bwMode="auto"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12" name="Oval 3111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Pré-visualização da imagem">
            <a:extLst>
              <a:ext uri="{FF2B5EF4-FFF2-40B4-BE49-F238E27FC236}">
                <a16:creationId xmlns:a16="http://schemas.microsoft.com/office/drawing/2014/main" id="{082F0F5E-F92F-ED1A-7A96-8B7B7071C6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5" r="3" b="16877"/>
          <a:stretch/>
        </p:blipFill>
        <p:spPr bwMode="auto"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14" name="Freeform: Shape 3113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82" name="Picture 10" descr="Pré-visualização da imagem">
            <a:extLst>
              <a:ext uri="{FF2B5EF4-FFF2-40B4-BE49-F238E27FC236}">
                <a16:creationId xmlns:a16="http://schemas.microsoft.com/office/drawing/2014/main" id="{4DA64348-87A2-CF04-C5D7-12FC5086AA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6" r="2" b="38964"/>
          <a:stretch/>
        </p:blipFill>
        <p:spPr bwMode="auto"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16" name="Freeform: Shape 3115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80" name="Picture 8" descr="Pré-visualização da imagem">
            <a:extLst>
              <a:ext uri="{FF2B5EF4-FFF2-40B4-BE49-F238E27FC236}">
                <a16:creationId xmlns:a16="http://schemas.microsoft.com/office/drawing/2014/main" id="{233216B3-1934-29E1-6E7D-7426FBD6D8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95" r="-2" b="13291"/>
          <a:stretch/>
        </p:blipFill>
        <p:spPr bwMode="auto"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9407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8" name="Rectangle 5137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9CFD596-2ED3-F789-2F1E-8166AE3A6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Castelo de são Jorge</a:t>
            </a:r>
          </a:p>
        </p:txBody>
      </p:sp>
      <p:pic>
        <p:nvPicPr>
          <p:cNvPr id="5122" name="Picture 2" descr="Castelo de São Jorge, Lisboa">
            <a:extLst>
              <a:ext uri="{FF2B5EF4-FFF2-40B4-BE49-F238E27FC236}">
                <a16:creationId xmlns:a16="http://schemas.microsoft.com/office/drawing/2014/main" id="{15F28D61-3338-6D2E-E64B-59CF239B7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1" r="8614"/>
          <a:stretch/>
        </p:blipFill>
        <p:spPr bwMode="auto"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astelo de São Jorge: um passeio para redescobrir Lisboa">
            <a:extLst>
              <a:ext uri="{FF2B5EF4-FFF2-40B4-BE49-F238E27FC236}">
                <a16:creationId xmlns:a16="http://schemas.microsoft.com/office/drawing/2014/main" id="{68EC862F-8133-DAF9-08B4-440C8A428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2" r="10284"/>
          <a:stretch/>
        </p:blipFill>
        <p:spPr bwMode="auto"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astelo de São Jorge">
            <a:extLst>
              <a:ext uri="{FF2B5EF4-FFF2-40B4-BE49-F238E27FC236}">
                <a16:creationId xmlns:a16="http://schemas.microsoft.com/office/drawing/2014/main" id="{B3F8C436-7C04-FA13-9890-5DF9A5FEC4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1" r="10060" b="-1"/>
          <a:stretch/>
        </p:blipFill>
        <p:spPr bwMode="auto"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40" name="Group 5139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5141" name="Freeform: Shape 5140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42" name="Freeform: Shape 5141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135" name="Content Placeholder 5134">
            <a:extLst>
              <a:ext uri="{FF2B5EF4-FFF2-40B4-BE49-F238E27FC236}">
                <a16:creationId xmlns:a16="http://schemas.microsoft.com/office/drawing/2014/main" id="{D9FB7B13-E9B3-1A93-240D-9EF1FAC4B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766267"/>
            <a:ext cx="5692774" cy="1077411"/>
          </a:xfrm>
        </p:spPr>
        <p:txBody>
          <a:bodyPr>
            <a:normAutofit/>
          </a:bodyPr>
          <a:lstStyle/>
          <a:p>
            <a:endParaRPr lang="en-US" sz="240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281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3AE4C3F-A2E2-4E72-EEBB-A2BCAFE917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632" r="-1" b="12086"/>
          <a:stretch/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E56580F-6303-9D72-0579-C857A26F3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18" y="5234320"/>
            <a:ext cx="6931319" cy="7522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5. Proteger e restaurara integridade dos sistema ecológicas da terra, com especial preocupação pela diversidade biológica e pelos processos naturais oque sustentam a vida .   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13CE344-BCE2-DFC6-8803-BE470640A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819" y="6059086"/>
            <a:ext cx="6931319" cy="3497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Colocação de tremocilha nos talhões da horta como processo natural de fertilização do solo  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5D22B2A-14FB-8F26-2F4A-0171FD9A0D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293" b="18671"/>
          <a:stretch/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2286814-5B56-33B6-A020-EBD629F85FF3}"/>
              </a:ext>
            </a:extLst>
          </p:cNvPr>
          <p:cNvSpPr txBox="1"/>
          <p:nvPr/>
        </p:nvSpPr>
        <p:spPr>
          <a:xfrm>
            <a:off x="2764840" y="3322982"/>
            <a:ext cx="61150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Aft>
                <a:spcPts val="600"/>
              </a:spcAft>
            </a:pPr>
            <a:br>
              <a:rPr lang="pt-PT" dirty="0">
                <a:effectLst/>
              </a:rPr>
            </a:br>
            <a:endParaRPr lang="pt-PT">
              <a:effectLst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DB7C453-6653-584B-3038-6381FFCD3203}"/>
              </a:ext>
            </a:extLst>
          </p:cNvPr>
          <p:cNvSpPr txBox="1"/>
          <p:nvPr/>
        </p:nvSpPr>
        <p:spPr>
          <a:xfrm>
            <a:off x="3743531" y="2999817"/>
            <a:ext cx="61150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Aft>
                <a:spcPts val="600"/>
              </a:spcAft>
            </a:pPr>
            <a:br>
              <a:rPr lang="pt-PT" dirty="0">
                <a:effectLst/>
              </a:rPr>
            </a:br>
            <a:endParaRPr lang="pt-PT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16556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BE84C9-E7C0-244C-6A88-B9E26B4AB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522156"/>
            <a:ext cx="4937937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1. </a:t>
            </a:r>
            <a:r>
              <a:rPr lang="en-US" sz="2800" kern="1200" cap="all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respeitar</a:t>
            </a:r>
            <a:r>
              <a:rPr lang="en-US" sz="28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A TERRA E A VIDA EM TODA SUA DIVERSIDADE.</a:t>
            </a:r>
            <a:endParaRPr lang="en-US" sz="28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FF202AC-D8F8-4922-D4E8-5653C7F0F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8370" y="3945418"/>
            <a:ext cx="4937936" cy="5767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1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Horta pedagógica como fonte de vida e diversidade</a:t>
            </a:r>
          </a:p>
        </p:txBody>
      </p:sp>
      <p:sp>
        <p:nvSpPr>
          <p:cNvPr id="1050" name="Freeform: Shape 1044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2" name="Freeform: Shape 1046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40" name="Picture 16" descr="Pré-visualização da imagem">
            <a:extLst>
              <a:ext uri="{FF2B5EF4-FFF2-40B4-BE49-F238E27FC236}">
                <a16:creationId xmlns:a16="http://schemas.microsoft.com/office/drawing/2014/main" id="{2CF64528-FE12-CD3C-5C40-8D0C6BA220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13" r="1" b="29127"/>
          <a:stretch/>
        </p:blipFill>
        <p:spPr bwMode="auto"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ré-visualização da imagem">
            <a:extLst>
              <a:ext uri="{FF2B5EF4-FFF2-40B4-BE49-F238E27FC236}">
                <a16:creationId xmlns:a16="http://schemas.microsoft.com/office/drawing/2014/main" id="{61F5E48A-95DE-02CD-AF8F-393EB4A90B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07" b="15024"/>
          <a:stretch/>
        </p:blipFill>
        <p:spPr bwMode="auto"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9" name="Oval 1048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0" name="Picture 6" descr="Pré-visualização da imagem">
            <a:extLst>
              <a:ext uri="{FF2B5EF4-FFF2-40B4-BE49-F238E27FC236}">
                <a16:creationId xmlns:a16="http://schemas.microsoft.com/office/drawing/2014/main" id="{C90B8815-8147-3248-A90D-DAFD87FB16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48" b="16152"/>
          <a:stretch/>
        </p:blipFill>
        <p:spPr bwMode="auto"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1" name="Freeform: Shape 1050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2" name="Picture 8" descr="Pré-visualização da imagem">
            <a:extLst>
              <a:ext uri="{FF2B5EF4-FFF2-40B4-BE49-F238E27FC236}">
                <a16:creationId xmlns:a16="http://schemas.microsoft.com/office/drawing/2014/main" id="{B68CDB0C-CC7F-36AA-4854-22FDEDC4E8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6" r="-2" b="23809"/>
          <a:stretch/>
        </p:blipFill>
        <p:spPr bwMode="auto"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3" name="Freeform: Shape 1052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6" name="Picture 12" descr="Pré-visualização da imagem">
            <a:extLst>
              <a:ext uri="{FF2B5EF4-FFF2-40B4-BE49-F238E27FC236}">
                <a16:creationId xmlns:a16="http://schemas.microsoft.com/office/drawing/2014/main" id="{E7DBE3F7-5CF9-C0CC-418D-A4F7B024A3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42" r="2" b="12543"/>
          <a:stretch/>
        </p:blipFill>
        <p:spPr bwMode="auto"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687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70" name="Rectangle 4169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9CAE577-B198-24E8-9454-2981B6FB7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521646"/>
            <a:ext cx="10506456" cy="14855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300" b="0" i="0" kern="1200" cap="all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2. CUIDAR DA COMUNIDADE DA VIDA COM COMPREENSÃO, COMPAIXÃO E AMOR.</a:t>
            </a:r>
            <a:br>
              <a:rPr lang="en-US" sz="3300" b="0" i="0" kern="1200" cap="all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3300" b="0" i="0" kern="1200" cap="all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            </a:t>
            </a:r>
            <a:endParaRPr lang="en-US" sz="33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905A884-B5A9-D350-66AA-EA8C65E62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772" y="5507471"/>
            <a:ext cx="10506456" cy="92832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 Gigante egoísta de Oscar Wilde                            </a:t>
            </a:r>
          </a:p>
        </p:txBody>
      </p:sp>
      <p:pic>
        <p:nvPicPr>
          <p:cNvPr id="4102" name="Picture 6" descr="Pré-visualização da imagem">
            <a:extLst>
              <a:ext uri="{FF2B5EF4-FFF2-40B4-BE49-F238E27FC236}">
                <a16:creationId xmlns:a16="http://schemas.microsoft.com/office/drawing/2014/main" id="{E7C9AB15-FE8E-C2D5-8E53-C803D613BE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12" r="-4" b="19948"/>
          <a:stretch/>
        </p:blipFill>
        <p:spPr bwMode="auto">
          <a:xfrm>
            <a:off x="184558" y="187900"/>
            <a:ext cx="2255462" cy="314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ré-visualização da imagem">
            <a:extLst>
              <a:ext uri="{FF2B5EF4-FFF2-40B4-BE49-F238E27FC236}">
                <a16:creationId xmlns:a16="http://schemas.microsoft.com/office/drawing/2014/main" id="{57601AC6-EB10-98FE-55EB-1106CDA5E2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11" r="-4" b="8545"/>
          <a:stretch/>
        </p:blipFill>
        <p:spPr bwMode="auto">
          <a:xfrm>
            <a:off x="2624579" y="187900"/>
            <a:ext cx="2255462" cy="314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ré-visualização da imagem">
            <a:extLst>
              <a:ext uri="{FF2B5EF4-FFF2-40B4-BE49-F238E27FC236}">
                <a16:creationId xmlns:a16="http://schemas.microsoft.com/office/drawing/2014/main" id="{DC5DE0EC-4E09-8551-D6F2-C60A232354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5" r="-3" b="6093"/>
          <a:stretch/>
        </p:blipFill>
        <p:spPr bwMode="auto">
          <a:xfrm>
            <a:off x="4966833" y="187900"/>
            <a:ext cx="2255462" cy="315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Pré-visualização da imagem">
            <a:extLst>
              <a:ext uri="{FF2B5EF4-FFF2-40B4-BE49-F238E27FC236}">
                <a16:creationId xmlns:a16="http://schemas.microsoft.com/office/drawing/2014/main" id="{EDB7AB79-2AE3-C879-8BC1-FC785860EA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11" r="-4" b="19235"/>
          <a:stretch/>
        </p:blipFill>
        <p:spPr bwMode="auto">
          <a:xfrm>
            <a:off x="7357971" y="187900"/>
            <a:ext cx="2255462" cy="314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ré-visualização da imagem">
            <a:extLst>
              <a:ext uri="{FF2B5EF4-FFF2-40B4-BE49-F238E27FC236}">
                <a16:creationId xmlns:a16="http://schemas.microsoft.com/office/drawing/2014/main" id="{083ECA30-8A72-7664-DA96-A2EA2AF990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5" t="11777" r="781" b="19624"/>
          <a:stretch/>
        </p:blipFill>
        <p:spPr bwMode="auto">
          <a:xfrm>
            <a:off x="9815419" y="187900"/>
            <a:ext cx="2255462" cy="315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06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3871489" cy="4096327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1CE7A08-2184-4B99-ABC0-B40CD1D3F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871489" cy="4096327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330B748-14B3-5A38-BA26-1AA967436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368" y="3306515"/>
            <a:ext cx="3826286" cy="3215373"/>
          </a:xfrm>
        </p:spPr>
        <p:txBody>
          <a:bodyPr>
            <a:normAutofit/>
          </a:bodyPr>
          <a:lstStyle/>
          <a:p>
            <a:pPr algn="ctr"/>
            <a:r>
              <a:rPr lang="pt-PT" sz="2800" b="0" i="0">
                <a:solidFill>
                  <a:schemeClr val="bg1"/>
                </a:solidFill>
                <a:effectLst/>
                <a:latin typeface="__Roboto_5"/>
              </a:rPr>
              <a:t> </a:t>
            </a:r>
            <a:br>
              <a:rPr lang="pt-PT" sz="2800" b="0" i="0">
                <a:solidFill>
                  <a:schemeClr val="bg1"/>
                </a:solidFill>
                <a:effectLst/>
                <a:latin typeface="__Roboto_5"/>
              </a:rPr>
            </a:br>
            <a:r>
              <a:rPr lang="pt-PT" sz="2800" b="0" i="0" cap="all">
                <a:solidFill>
                  <a:schemeClr val="bg1"/>
                </a:solidFill>
                <a:effectLst/>
                <a:latin typeface="__Roboto_5"/>
              </a:rPr>
              <a:t>3. CONSTRUIR SOCIEDADES DEMOCRÁTICAS QUE SEJAM JUSTAS, PARTICIPATIVAS, SUSTENTÁVEIS E PACÍFICAS</a:t>
            </a:r>
            <a:endParaRPr lang="pt-PT" sz="2800">
              <a:solidFill>
                <a:schemeClr val="bg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79558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19293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00654" y="4275786"/>
            <a:ext cx="2691346" cy="2582214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Freeform: Shape 19">
            <a:extLst>
              <a:ext uri="{FF2B5EF4-FFF2-40B4-BE49-F238E27FC236}">
                <a16:creationId xmlns:a16="http://schemas.microsoft.com/office/drawing/2014/main" id="{2552FC29-9118-466F-940E-80C84EFDF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00654" y="4275786"/>
            <a:ext cx="2691346" cy="2582214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2ED1945-D4A4-5875-7702-236181B4C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1448" y="706508"/>
            <a:ext cx="521717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sz="2200" dirty="0">
                <a:solidFill>
                  <a:schemeClr val="bg1"/>
                </a:solidFill>
              </a:rPr>
              <a:t> </a:t>
            </a:r>
            <a:r>
              <a:rPr lang="pt-PT" sz="2200" dirty="0">
                <a:solidFill>
                  <a:srgbClr val="C00000"/>
                </a:solidFill>
              </a:rPr>
              <a:t>Eleições Delegado e Subdelegado do 4ºC</a:t>
            </a:r>
          </a:p>
          <a:p>
            <a:pPr marL="0" indent="0">
              <a:buNone/>
            </a:pPr>
            <a:r>
              <a:rPr lang="pt-PT" sz="2200" dirty="0">
                <a:solidFill>
                  <a:srgbClr val="FF0000"/>
                </a:solidFill>
              </a:rPr>
              <a:t> Candidatos: Ana Bastos,</a:t>
            </a:r>
          </a:p>
          <a:p>
            <a:pPr marL="0" indent="0">
              <a:buNone/>
            </a:pPr>
            <a:r>
              <a:rPr lang="pt-PT" sz="2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t-PT" sz="2200" dirty="0" err="1">
                <a:solidFill>
                  <a:schemeClr val="accent2">
                    <a:lumMod val="75000"/>
                  </a:schemeClr>
                </a:solidFill>
              </a:rPr>
              <a:t>Asenate</a:t>
            </a:r>
            <a:r>
              <a:rPr lang="pt-PT" sz="2200" dirty="0">
                <a:solidFill>
                  <a:schemeClr val="accent2">
                    <a:lumMod val="75000"/>
                  </a:schemeClr>
                </a:solidFill>
              </a:rPr>
              <a:t> Miguel</a:t>
            </a:r>
            <a:r>
              <a:rPr lang="pt-PT" sz="2200" dirty="0">
                <a:solidFill>
                  <a:schemeClr val="bg1"/>
                </a:solidFill>
              </a:rPr>
              <a:t>,</a:t>
            </a:r>
          </a:p>
          <a:p>
            <a:pPr marL="0" indent="0">
              <a:buNone/>
            </a:pPr>
            <a:r>
              <a:rPr lang="pt-PT" sz="2200" dirty="0">
                <a:solidFill>
                  <a:srgbClr val="FFFF00"/>
                </a:solidFill>
              </a:rPr>
              <a:t> Diogo Silva ,</a:t>
            </a:r>
          </a:p>
          <a:p>
            <a:pPr marL="0" indent="0">
              <a:buNone/>
            </a:pPr>
            <a:r>
              <a:rPr lang="pt-PT" sz="2200" dirty="0">
                <a:solidFill>
                  <a:srgbClr val="99FF66"/>
                </a:solidFill>
              </a:rPr>
              <a:t> Filipa Neto,</a:t>
            </a:r>
          </a:p>
          <a:p>
            <a:pPr marL="0" indent="0">
              <a:buNone/>
            </a:pPr>
            <a:r>
              <a:rPr lang="pt-PT" sz="2200" dirty="0">
                <a:solidFill>
                  <a:schemeClr val="bg1"/>
                </a:solidFill>
              </a:rPr>
              <a:t> </a:t>
            </a:r>
            <a:r>
              <a:rPr lang="pt-PT" sz="2200" dirty="0">
                <a:solidFill>
                  <a:srgbClr val="0070C0"/>
                </a:solidFill>
              </a:rPr>
              <a:t>Madalena Pereira,</a:t>
            </a:r>
          </a:p>
          <a:p>
            <a:pPr marL="0" indent="0">
              <a:buNone/>
            </a:pPr>
            <a:r>
              <a:rPr lang="pt-PT" sz="2200" dirty="0">
                <a:solidFill>
                  <a:schemeClr val="bg1"/>
                </a:solidFill>
              </a:rPr>
              <a:t> </a:t>
            </a:r>
            <a:r>
              <a:rPr lang="pt-PT" sz="2200" dirty="0">
                <a:solidFill>
                  <a:srgbClr val="7030A0"/>
                </a:solidFill>
              </a:rPr>
              <a:t>Margarida Rodrigues</a:t>
            </a:r>
            <a:r>
              <a:rPr lang="pt-PT" sz="2200" dirty="0">
                <a:solidFill>
                  <a:schemeClr val="bg1"/>
                </a:solidFill>
              </a:rPr>
              <a:t>, </a:t>
            </a:r>
          </a:p>
          <a:p>
            <a:pPr marL="0" indent="0">
              <a:buNone/>
            </a:pPr>
            <a:r>
              <a:rPr lang="pt-PT" sz="2200" dirty="0">
                <a:solidFill>
                  <a:srgbClr val="9966FF"/>
                </a:solidFill>
              </a:rPr>
              <a:t> Maria Leonor e</a:t>
            </a:r>
          </a:p>
          <a:p>
            <a:pPr marL="0" indent="0">
              <a:buNone/>
            </a:pPr>
            <a:r>
              <a:rPr lang="pt-PT" sz="2200" dirty="0">
                <a:solidFill>
                  <a:schemeClr val="bg1"/>
                </a:solidFill>
              </a:rPr>
              <a:t> </a:t>
            </a:r>
            <a:r>
              <a:rPr lang="pt-PT" sz="2200" dirty="0">
                <a:solidFill>
                  <a:srgbClr val="66FFFF"/>
                </a:solidFill>
              </a:rPr>
              <a:t>Safira Bargado.        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15" name="Freeform: Shape 22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23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4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6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7658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161F8D-F6A8-EC51-EEBF-D6FAB9A00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Oque me proponho fazer: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D9E0B77-8494-D88B-767B-7AAB1F281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PT" sz="1600" dirty="0">
                <a:solidFill>
                  <a:srgbClr val="FF0000"/>
                </a:solidFill>
              </a:rPr>
              <a:t>Ana Bastos – Se eu for eleita farei o que for preciso para ajudar a professora e os colegas , em tudo . Não deixarei ninguém falar ,ao mesmo tempo ,na sala de aula ,serei boa aluna e cumprirei as regras da sala de aula .</a:t>
            </a:r>
          </a:p>
          <a:p>
            <a:pPr marL="0" indent="0">
              <a:buNone/>
            </a:pPr>
            <a:r>
              <a:rPr lang="pt-PT" sz="1600" dirty="0" err="1">
                <a:solidFill>
                  <a:schemeClr val="accent2"/>
                </a:solidFill>
              </a:rPr>
              <a:t>Asenate</a:t>
            </a:r>
            <a:r>
              <a:rPr lang="pt-PT" sz="1600" dirty="0">
                <a:solidFill>
                  <a:schemeClr val="accent2"/>
                </a:solidFill>
              </a:rPr>
              <a:t> Miguel – Se eu for eleita vou ajudar a resolver todos os problemas da turma , vou alegrar o nosso dia. Vou ser responsável e mais trabalhadora para poder ajudar a professora .Serei capaz de representar a turma ,onde for necessário e ter tudo em ordem . </a:t>
            </a:r>
          </a:p>
          <a:p>
            <a:pPr marL="0" indent="0">
              <a:buNone/>
            </a:pPr>
            <a:r>
              <a:rPr lang="pt-PT" sz="1600" dirty="0"/>
              <a:t>Diogo Silva – Se eu for eleito farei o meu melhor para cuidar da turma e, se alguém falar chamo-o/a logo a atenção . Serei capaz de representar a minha turma nas reuniões.</a:t>
            </a:r>
          </a:p>
          <a:p>
            <a:pPr marL="0" indent="0">
              <a:buNone/>
            </a:pPr>
            <a:r>
              <a:rPr lang="pt-PT" sz="1600" dirty="0">
                <a:solidFill>
                  <a:srgbClr val="92D050"/>
                </a:solidFill>
              </a:rPr>
              <a:t>Filipa Neto – Se eu for eleita vou ajudar e cuidar da minha turma e mandá-los comportarem–se . Serei capaz de representar a minha turma nas reuniões .</a:t>
            </a:r>
          </a:p>
          <a:p>
            <a:pPr marL="0" indent="0">
              <a:buNone/>
            </a:pPr>
            <a:r>
              <a:rPr lang="pt-PT" sz="1600" dirty="0">
                <a:solidFill>
                  <a:srgbClr val="00B0F0"/>
                </a:solidFill>
              </a:rPr>
              <a:t>Madalena Pereira – Se eu for eleita prometo portar – me melhor , escrever os nomes só de quem falar ,  não tratar mal ninguém e ajudar quem se magoa . Serei capaz de representar a minha turma e falar bem dela , e falar bem dela, se for chamada para uma reunião  .</a:t>
            </a:r>
          </a:p>
          <a:p>
            <a:pPr marL="0" indent="0">
              <a:buNone/>
            </a:pPr>
            <a:r>
              <a:rPr lang="pt-PT" sz="1600" dirty="0">
                <a:solidFill>
                  <a:srgbClr val="9966FF"/>
                </a:solidFill>
              </a:rPr>
              <a:t>Margarida Rodrigues – se eu for eleita vou tomar muito bem conta da turma , vou ser simpática , cuidadosa e </a:t>
            </a:r>
            <a:r>
              <a:rPr lang="pt-PT" sz="1600" dirty="0" err="1">
                <a:solidFill>
                  <a:srgbClr val="9966FF"/>
                </a:solidFill>
              </a:rPr>
              <a:t>ajudá</a:t>
            </a:r>
            <a:r>
              <a:rPr lang="pt-PT" sz="1600" dirty="0">
                <a:solidFill>
                  <a:srgbClr val="9966FF"/>
                </a:solidFill>
              </a:rPr>
              <a:t>- la . Se se comportarem mal vou apontar os nomes serei capaz de resolver as situações . Serei capaz de representar a turma nas reuniões . </a:t>
            </a:r>
          </a:p>
          <a:p>
            <a:pPr marL="0" indent="0">
              <a:buNone/>
            </a:pPr>
            <a:r>
              <a:rPr lang="pt-PT" sz="1600" dirty="0">
                <a:solidFill>
                  <a:srgbClr val="7030A0"/>
                </a:solidFill>
              </a:rPr>
              <a:t>Maria Leonor – Se eu for eleita vou tomar conta da turma e ajudar a professora , com todo o respeito .Serei capaz de representar a turma , nas reuniões .</a:t>
            </a:r>
          </a:p>
          <a:p>
            <a:pPr marL="0" indent="0">
              <a:buNone/>
            </a:pPr>
            <a:r>
              <a:rPr lang="pt-PT" sz="1600" dirty="0">
                <a:solidFill>
                  <a:srgbClr val="66FFFF"/>
                </a:solidFill>
              </a:rPr>
              <a:t>Safira Bargado – Se eu for eleita vou ajudar quem precisa , vou ser mais simpática, vou separar discussões, vou apoiar a boa alimentação , vou ser amiga de toda a gente e vou ajudar a professora . Serei capaz de representar a minha turma nas reuniões onde for chamada .   </a:t>
            </a:r>
          </a:p>
          <a:p>
            <a:pPr marL="0" indent="0">
              <a:buNone/>
            </a:pPr>
            <a:endParaRPr lang="pt-PT" sz="1600" dirty="0"/>
          </a:p>
        </p:txBody>
      </p:sp>
    </p:spTree>
    <p:extLst>
      <p:ext uri="{BB962C8B-B14F-4D97-AF65-F5344CB8AC3E}">
        <p14:creationId xmlns:p14="http://schemas.microsoft.com/office/powerpoint/2010/main" val="988652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E0A5C5C-2A95-428E-9F6A-0D29EBD57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395" y="1040837"/>
            <a:ext cx="4754948" cy="4754948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056F38F-7C4E-461D-8709-7D0024AE1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411" y="1029607"/>
            <a:ext cx="4754948" cy="4754948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7278469-3C3C-49CE-AEEE-E176A4900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60" y="934855"/>
            <a:ext cx="4754948" cy="4754948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9AA5C5F-40CD-5751-DD4C-D65729F5C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368" y="1877492"/>
            <a:ext cx="4030132" cy="3215373"/>
          </a:xfrm>
        </p:spPr>
        <p:txBody>
          <a:bodyPr>
            <a:normAutofit/>
          </a:bodyPr>
          <a:lstStyle/>
          <a:p>
            <a:pPr algn="ctr"/>
            <a:r>
              <a:rPr lang="pt-PT">
                <a:solidFill>
                  <a:schemeClr val="bg1"/>
                </a:solidFill>
              </a:rPr>
              <a:t>Números de votos em cada Candidato :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3DC754C-7E09-422D-A8BB-AF632E90D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20" name="Graphic 212">
            <a:extLst>
              <a:ext uri="{FF2B5EF4-FFF2-40B4-BE49-F238E27FC236}">
                <a16:creationId xmlns:a16="http://schemas.microsoft.com/office/drawing/2014/main" id="{4C6598AB-1C17-4D54-951C-A082D94AC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2" name="Graphic 212">
            <a:extLst>
              <a:ext uri="{FF2B5EF4-FFF2-40B4-BE49-F238E27FC236}">
                <a16:creationId xmlns:a16="http://schemas.microsoft.com/office/drawing/2014/main" id="{C83B66D7-137D-4AC1-B172-53D60F08B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6B92503-6984-4D15-8B98-8718709B7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8DDF938-524E-4C18-A47D-C00627832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C786BBD-CEDA-6949-7D84-5F5EA9B0C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459" y="973799"/>
            <a:ext cx="5217173" cy="4351338"/>
          </a:xfrm>
        </p:spPr>
        <p:txBody>
          <a:bodyPr>
            <a:normAutofit/>
          </a:bodyPr>
          <a:lstStyle/>
          <a:p>
            <a:r>
              <a:rPr lang="pt-PT" sz="2400" dirty="0">
                <a:solidFill>
                  <a:srgbClr val="FF0000"/>
                </a:solidFill>
              </a:rPr>
              <a:t>Filipa – I -1 </a:t>
            </a:r>
          </a:p>
          <a:p>
            <a:r>
              <a:rPr lang="pt-PT" sz="2400" dirty="0">
                <a:solidFill>
                  <a:schemeClr val="accent2"/>
                </a:solidFill>
              </a:rPr>
              <a:t>Maria – IIIIIIIII-9  ( Eleita delegada de turma )</a:t>
            </a:r>
          </a:p>
          <a:p>
            <a:r>
              <a:rPr lang="pt-PT" sz="2400" dirty="0">
                <a:solidFill>
                  <a:srgbClr val="FFFF00"/>
                </a:solidFill>
              </a:rPr>
              <a:t>Safira – IIIIIII-7 </a:t>
            </a:r>
          </a:p>
          <a:p>
            <a:r>
              <a:rPr lang="pt-PT" sz="2400" dirty="0" err="1">
                <a:solidFill>
                  <a:srgbClr val="92D050"/>
                </a:solidFill>
              </a:rPr>
              <a:t>Asenate</a:t>
            </a:r>
            <a:r>
              <a:rPr lang="pt-PT" sz="2400" dirty="0">
                <a:solidFill>
                  <a:srgbClr val="92D050"/>
                </a:solidFill>
              </a:rPr>
              <a:t> – I – 1 </a:t>
            </a:r>
          </a:p>
          <a:p>
            <a:r>
              <a:rPr lang="pt-PT" sz="2400" dirty="0">
                <a:solidFill>
                  <a:srgbClr val="00B0F0"/>
                </a:solidFill>
              </a:rPr>
              <a:t>Madalena – I – 1 </a:t>
            </a:r>
          </a:p>
          <a:p>
            <a:r>
              <a:rPr lang="pt-PT" sz="2400" dirty="0">
                <a:solidFill>
                  <a:srgbClr val="9966FF"/>
                </a:solidFill>
              </a:rPr>
              <a:t>Diogo – IIIIIIII- 8   ( Eleita subdelegado de turma ) </a:t>
            </a:r>
          </a:p>
          <a:p>
            <a:r>
              <a:rPr lang="pt-PT" sz="2400" dirty="0">
                <a:solidFill>
                  <a:srgbClr val="7030A0"/>
                </a:solidFill>
              </a:rPr>
              <a:t>Margarida –III- 3 </a:t>
            </a:r>
          </a:p>
          <a:p>
            <a:r>
              <a:rPr lang="pt-PT" sz="2400" dirty="0">
                <a:solidFill>
                  <a:srgbClr val="66FFFF"/>
                </a:solidFill>
              </a:rPr>
              <a:t>Ana – I – 1 </a:t>
            </a:r>
          </a:p>
        </p:txBody>
      </p:sp>
      <p:grpSp>
        <p:nvGrpSpPr>
          <p:cNvPr id="28" name="Graphic 185">
            <a:extLst>
              <a:ext uri="{FF2B5EF4-FFF2-40B4-BE49-F238E27FC236}">
                <a16:creationId xmlns:a16="http://schemas.microsoft.com/office/drawing/2014/main" id="{3773FAF5-C452-4455-9411-D6AF5EBD4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12239" y="61394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CA0D96-F63C-4F7B-BE16-0F3FE76D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4F83A81-0546-400A-918A-90C9C48B8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741F692-A5B6-4215-86D9-B1FD4FF2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C0876CB-9C60-4580-8FED-CD64EC76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879B3B7-48DB-4D3A-BB33-02766EAD3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74651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Pré-visualização da imagem">
            <a:extLst>
              <a:ext uri="{FF2B5EF4-FFF2-40B4-BE49-F238E27FC236}">
                <a16:creationId xmlns:a16="http://schemas.microsoft.com/office/drawing/2014/main" id="{354404A2-3FDA-9E71-A1C7-DB3CBD3E37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"/>
          <a:stretch/>
        </p:blipFill>
        <p:spPr bwMode="auto">
          <a:xfrm>
            <a:off x="-6" y="-4"/>
            <a:ext cx="12192000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5886E2A-D19C-E4A4-2AA8-89C3A44F5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5" y="4522156"/>
            <a:ext cx="5609222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4. ASSEGURAR A GENEROSIDADE E A BELEZA DA TERRA PARA AS ATUAIS E ÀS FUTURAS GERAÇÕES.</a:t>
            </a:r>
            <a:endParaRPr lang="en-US" sz="3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D7CCE33-A8D4-CDC5-5D47-23991CC1D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3945418"/>
            <a:ext cx="5609219" cy="5767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Castro de Chibanes</a:t>
            </a:r>
          </a:p>
        </p:txBody>
      </p:sp>
      <p:sp>
        <p:nvSpPr>
          <p:cNvPr id="2070" name="Freeform: Shape 2069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2" name="Freeform: Shape 2071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Pré-visualização da imagem">
            <a:extLst>
              <a:ext uri="{FF2B5EF4-FFF2-40B4-BE49-F238E27FC236}">
                <a16:creationId xmlns:a16="http://schemas.microsoft.com/office/drawing/2014/main" id="{E55B40FA-D5F3-05A1-9C37-89D2C7EBBE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r="2621" b="4"/>
          <a:stretch/>
        </p:blipFill>
        <p:spPr bwMode="auto">
          <a:xfrm>
            <a:off x="1246574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é-visualização da imagem">
            <a:extLst>
              <a:ext uri="{FF2B5EF4-FFF2-40B4-BE49-F238E27FC236}">
                <a16:creationId xmlns:a16="http://schemas.microsoft.com/office/drawing/2014/main" id="{4E249E67-6DA7-FDF5-09ED-806437355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4" r="2" b="6947"/>
          <a:stretch/>
        </p:blipFill>
        <p:spPr bwMode="auto">
          <a:xfrm>
            <a:off x="20" y="2288332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4" name="Oval 2073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47279" y="6159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8" name="Picture 10" descr="Pré-visualização da imagem">
            <a:extLst>
              <a:ext uri="{FF2B5EF4-FFF2-40B4-BE49-F238E27FC236}">
                <a16:creationId xmlns:a16="http://schemas.microsoft.com/office/drawing/2014/main" id="{D28C6BC8-7ED1-1D69-B4AA-BD93FAB022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74" r="3" b="17978"/>
          <a:stretch/>
        </p:blipFill>
        <p:spPr bwMode="auto">
          <a:xfrm>
            <a:off x="5511871" y="78050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6" name="Freeform: Shape 2075">
            <a:extLst>
              <a:ext uri="{FF2B5EF4-FFF2-40B4-BE49-F238E27FC236}">
                <a16:creationId xmlns:a16="http://schemas.microsoft.com/office/drawing/2014/main" id="{31103AB2-C090-458F-B752-294F23AFA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1"/>
            <a:ext cx="3439432" cy="3785157"/>
          </a:xfrm>
          <a:custGeom>
            <a:avLst/>
            <a:gdLst>
              <a:gd name="connsiteX0" fmla="*/ 198262 w 3439432"/>
              <a:gd name="connsiteY0" fmla="*/ 0 h 3785157"/>
              <a:gd name="connsiteX1" fmla="*/ 3439432 w 3439432"/>
              <a:gd name="connsiteY1" fmla="*/ 0 h 3785157"/>
              <a:gd name="connsiteX2" fmla="*/ 3439432 w 3439432"/>
              <a:gd name="connsiteY2" fmla="*/ 3697836 h 3785157"/>
              <a:gd name="connsiteX3" fmla="*/ 3318024 w 3439432"/>
              <a:gd name="connsiteY3" fmla="*/ 3729054 h 3785157"/>
              <a:gd name="connsiteX4" fmla="*/ 2761488 w 3439432"/>
              <a:gd name="connsiteY4" fmla="*/ 3785157 h 3785157"/>
              <a:gd name="connsiteX5" fmla="*/ 0 w 3439432"/>
              <a:gd name="connsiteY5" fmla="*/ 1023669 h 3785157"/>
              <a:gd name="connsiteX6" fmla="*/ 124151 w 3439432"/>
              <a:gd name="connsiteY6" fmla="*/ 202487 h 37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785157">
                <a:moveTo>
                  <a:pt x="198262" y="0"/>
                </a:moveTo>
                <a:lnTo>
                  <a:pt x="3439432" y="0"/>
                </a:lnTo>
                <a:lnTo>
                  <a:pt x="3439432" y="3697836"/>
                </a:lnTo>
                <a:lnTo>
                  <a:pt x="3318024" y="3729054"/>
                </a:lnTo>
                <a:cubicBezTo>
                  <a:pt x="3138258" y="3765839"/>
                  <a:pt x="2952129" y="3785157"/>
                  <a:pt x="2761488" y="3785157"/>
                </a:cubicBezTo>
                <a:cubicBezTo>
                  <a:pt x="1236360" y="3785157"/>
                  <a:pt x="0" y="2548797"/>
                  <a:pt x="0" y="1023669"/>
                </a:cubicBezTo>
                <a:cubicBezTo>
                  <a:pt x="0" y="737708"/>
                  <a:pt x="43466" y="461898"/>
                  <a:pt x="124151" y="20248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Pré-visualização da imagem">
            <a:extLst>
              <a:ext uri="{FF2B5EF4-FFF2-40B4-BE49-F238E27FC236}">
                <a16:creationId xmlns:a16="http://schemas.microsoft.com/office/drawing/2014/main" id="{75C0803C-B72F-4C54-9736-B64C8D34FB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8" r="2" b="24732"/>
          <a:stretch/>
        </p:blipFill>
        <p:spPr bwMode="auto">
          <a:xfrm>
            <a:off x="8918761" y="-4330"/>
            <a:ext cx="3273238" cy="3618965"/>
          </a:xfrm>
          <a:custGeom>
            <a:avLst/>
            <a:gdLst/>
            <a:ahLst/>
            <a:cxnLst/>
            <a:rect l="l" t="t" r="r" b="b"/>
            <a:pathLst>
              <a:path w="3273238" h="3618965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1025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90CBE5-2BA6-CEDD-4CC0-3D0778129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522156"/>
            <a:ext cx="4937937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      Oque vimos no castro de chibanes foi:</a:t>
            </a:r>
          </a:p>
        </p:txBody>
      </p:sp>
      <p:sp>
        <p:nvSpPr>
          <p:cNvPr id="1055" name="Freeform: Shape 1054">
            <a:extLst>
              <a:ext uri="{FF2B5EF4-FFF2-40B4-BE49-F238E27FC236}">
                <a16:creationId xmlns:a16="http://schemas.microsoft.com/office/drawing/2014/main" id="{2E2D6188-24E5-426A-BB2A-3FA2D6B9C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88331"/>
            <a:ext cx="356463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72" name="Freeform: Shape 1056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9" name="Freeform: Shape 1058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1" name="Freeform: Shape 1060">
            <a:extLst>
              <a:ext uri="{FF2B5EF4-FFF2-40B4-BE49-F238E27FC236}">
                <a16:creationId xmlns:a16="http://schemas.microsoft.com/office/drawing/2014/main" id="{1208BC59-C84F-483F-80CD-FAEC74229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573" y="0"/>
            <a:ext cx="3913632" cy="228523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8" name="Picture 4" descr="Pré-visualização da imagem">
            <a:extLst>
              <a:ext uri="{FF2B5EF4-FFF2-40B4-BE49-F238E27FC236}">
                <a16:creationId xmlns:a16="http://schemas.microsoft.com/office/drawing/2014/main" id="{A0F6BCE4-77C5-D6F5-91F7-939F0E26C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" r="1" b="1436"/>
          <a:stretch/>
        </p:blipFill>
        <p:spPr bwMode="auto">
          <a:xfrm>
            <a:off x="1992086" y="325627"/>
            <a:ext cx="2410097" cy="127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3" name="Freeform: Shape 1062">
            <a:extLst>
              <a:ext uri="{FF2B5EF4-FFF2-40B4-BE49-F238E27FC236}">
                <a16:creationId xmlns:a16="http://schemas.microsoft.com/office/drawing/2014/main" id="{A1DABD52-05DF-4F31-AFB9-B330D8BE4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25559" y="725908"/>
            <a:ext cx="2852928" cy="2852928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65" name="Oval 1064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Pré-visualização da imagem">
            <a:extLst>
              <a:ext uri="{FF2B5EF4-FFF2-40B4-BE49-F238E27FC236}">
                <a16:creationId xmlns:a16="http://schemas.microsoft.com/office/drawing/2014/main" id="{D22C30FC-8030-0BF7-8DD9-ADC82D64CB4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8" r="1" b="27009"/>
          <a:stretch/>
        </p:blipFill>
        <p:spPr bwMode="auto">
          <a:xfrm>
            <a:off x="6108613" y="1272777"/>
            <a:ext cx="1688186" cy="182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é-visualização da imagem">
            <a:extLst>
              <a:ext uri="{FF2B5EF4-FFF2-40B4-BE49-F238E27FC236}">
                <a16:creationId xmlns:a16="http://schemas.microsoft.com/office/drawing/2014/main" id="{87590E2D-875D-C1AA-4AD9-62784D6167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19" b="13691"/>
          <a:stretch/>
        </p:blipFill>
        <p:spPr bwMode="auto">
          <a:xfrm>
            <a:off x="236643" y="3630396"/>
            <a:ext cx="2329136" cy="252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7" name="Freeform: Shape 1066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4" name="Freeform: Shape 1068">
            <a:extLst>
              <a:ext uri="{FF2B5EF4-FFF2-40B4-BE49-F238E27FC236}">
                <a16:creationId xmlns:a16="http://schemas.microsoft.com/office/drawing/2014/main" id="{8E4F04B5-4D4A-4F70-8549-384AF5351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8761" y="-4330"/>
            <a:ext cx="3273238" cy="3383891"/>
          </a:xfrm>
          <a:custGeom>
            <a:avLst/>
            <a:gdLst>
              <a:gd name="connsiteX0" fmla="*/ 122841 w 3273238"/>
              <a:gd name="connsiteY0" fmla="*/ 0 h 3383891"/>
              <a:gd name="connsiteX1" fmla="*/ 3273238 w 3273238"/>
              <a:gd name="connsiteY1" fmla="*/ 0 h 3383891"/>
              <a:gd name="connsiteX2" fmla="*/ 3273238 w 3273238"/>
              <a:gd name="connsiteY2" fmla="*/ 3291335 h 3383891"/>
              <a:gd name="connsiteX3" fmla="*/ 3118338 w 3273238"/>
              <a:gd name="connsiteY3" fmla="*/ 3331164 h 3383891"/>
              <a:gd name="connsiteX4" fmla="*/ 2595295 w 3273238"/>
              <a:gd name="connsiteY4" fmla="*/ 3383891 h 3383891"/>
              <a:gd name="connsiteX5" fmla="*/ 0 w 3273238"/>
              <a:gd name="connsiteY5" fmla="*/ 788596 h 3383891"/>
              <a:gd name="connsiteX6" fmla="*/ 116679 w 3273238"/>
              <a:gd name="connsiteY6" fmla="*/ 16835 h 338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32" name="Picture 8" descr="Pré-visualização da imagem">
            <a:extLst>
              <a:ext uri="{FF2B5EF4-FFF2-40B4-BE49-F238E27FC236}">
                <a16:creationId xmlns:a16="http://schemas.microsoft.com/office/drawing/2014/main" id="{4410FD6D-6882-02B1-3A60-834C91CCED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25" r="2" b="19825"/>
          <a:stretch/>
        </p:blipFill>
        <p:spPr bwMode="auto">
          <a:xfrm>
            <a:off x="9829800" y="826525"/>
            <a:ext cx="1952160" cy="103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1" name="Freeform: Shape 1070">
            <a:extLst>
              <a:ext uri="{FF2B5EF4-FFF2-40B4-BE49-F238E27FC236}">
                <a16:creationId xmlns:a16="http://schemas.microsoft.com/office/drawing/2014/main" id="{0D14DB62-3EB3-452E-89EE-30B0CDB0C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63236" y="4071322"/>
            <a:ext cx="2828765" cy="2786678"/>
          </a:xfrm>
          <a:custGeom>
            <a:avLst/>
            <a:gdLst>
              <a:gd name="connsiteX0" fmla="*/ 1888236 w 2828765"/>
              <a:gd name="connsiteY0" fmla="*/ 0 h 2786678"/>
              <a:gd name="connsiteX1" fmla="*/ 2788281 w 2828765"/>
              <a:gd name="connsiteY1" fmla="*/ 227900 h 2786678"/>
              <a:gd name="connsiteX2" fmla="*/ 2828765 w 2828765"/>
              <a:gd name="connsiteY2" fmla="*/ 252495 h 2786678"/>
              <a:gd name="connsiteX3" fmla="*/ 2828765 w 2828765"/>
              <a:gd name="connsiteY3" fmla="*/ 2786678 h 2786678"/>
              <a:gd name="connsiteX4" fmla="*/ 227128 w 2828765"/>
              <a:gd name="connsiteY4" fmla="*/ 2786678 h 2786678"/>
              <a:gd name="connsiteX5" fmla="*/ 148387 w 2828765"/>
              <a:gd name="connsiteY5" fmla="*/ 2623223 h 2786678"/>
              <a:gd name="connsiteX6" fmla="*/ 0 w 2828765"/>
              <a:gd name="connsiteY6" fmla="*/ 1888236 h 2786678"/>
              <a:gd name="connsiteX7" fmla="*/ 1888236 w 2828765"/>
              <a:gd name="connsiteY7" fmla="*/ 0 h 27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73" name="Freeform: Shape 1072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6" name="Picture 12" descr="Pré-visualização da imagem">
            <a:extLst>
              <a:ext uri="{FF2B5EF4-FFF2-40B4-BE49-F238E27FC236}">
                <a16:creationId xmlns:a16="http://schemas.microsoft.com/office/drawing/2014/main" id="{5C7016A5-F132-7EF0-3E68-A722A936AF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810"/>
          <a:stretch/>
        </p:blipFill>
        <p:spPr bwMode="auto">
          <a:xfrm>
            <a:off x="9888582" y="5153126"/>
            <a:ext cx="2135777" cy="113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8519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F47181-B5BA-62F0-87A9-15EE3E5A3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921823"/>
            <a:ext cx="4937937" cy="11471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Viagem na embarcação Muleta .</a:t>
            </a:r>
          </a:p>
        </p:txBody>
      </p:sp>
      <p:sp>
        <p:nvSpPr>
          <p:cNvPr id="1041" name="Freeform: Shape 1040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3" name="Freeform: Shape 1042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6" name="Picture 12" descr="Pré-visualização da imagem">
            <a:extLst>
              <a:ext uri="{FF2B5EF4-FFF2-40B4-BE49-F238E27FC236}">
                <a16:creationId xmlns:a16="http://schemas.microsoft.com/office/drawing/2014/main" id="{CEA00141-B321-EFF5-8C23-4F29EA2481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" r="15945" b="2"/>
          <a:stretch/>
        </p:blipFill>
        <p:spPr bwMode="auto">
          <a:xfrm>
            <a:off x="1246572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é-visualização da imagem">
            <a:extLst>
              <a:ext uri="{FF2B5EF4-FFF2-40B4-BE49-F238E27FC236}">
                <a16:creationId xmlns:a16="http://schemas.microsoft.com/office/drawing/2014/main" id="{7B6959CD-475F-CA89-676B-1136D3AFA6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4" b="18466"/>
          <a:stretch/>
        </p:blipFill>
        <p:spPr bwMode="auto">
          <a:xfrm>
            <a:off x="-1" y="2288330"/>
            <a:ext cx="356463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5" name="Oval 1044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9207" y="303879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7" name="Oval 1046">
            <a:extLst>
              <a:ext uri="{FF2B5EF4-FFF2-40B4-BE49-F238E27FC236}">
                <a16:creationId xmlns:a16="http://schemas.microsoft.com/office/drawing/2014/main" id="{C20267F5-D4E6-477A-A590-81F2ABD1B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109" y="2382976"/>
            <a:ext cx="1920240" cy="19202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Pré-visualização da imagem">
            <a:extLst>
              <a:ext uri="{FF2B5EF4-FFF2-40B4-BE49-F238E27FC236}">
                <a16:creationId xmlns:a16="http://schemas.microsoft.com/office/drawing/2014/main" id="{4BDBCFEA-CC74-7113-2AD5-D9AC8EE202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3" r="34706" b="-1"/>
          <a:stretch/>
        </p:blipFill>
        <p:spPr bwMode="auto">
          <a:xfrm>
            <a:off x="3749701" y="2547568"/>
            <a:ext cx="1591056" cy="1591056"/>
          </a:xfrm>
          <a:custGeom>
            <a:avLst/>
            <a:gdLst/>
            <a:ahLst/>
            <a:cxnLst/>
            <a:rect l="l" t="t" r="r" b="b"/>
            <a:pathLst>
              <a:path w="1591056" h="1591056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ré-visualização da imagem">
            <a:extLst>
              <a:ext uri="{FF2B5EF4-FFF2-40B4-BE49-F238E27FC236}">
                <a16:creationId xmlns:a16="http://schemas.microsoft.com/office/drawing/2014/main" id="{C2D8FF19-6DBD-3E0C-4996-6E7D3291F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2" r="27838"/>
          <a:stretch/>
        </p:blipFill>
        <p:spPr bwMode="auto">
          <a:xfrm>
            <a:off x="5593799" y="468471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9" name="Freeform: Shape 1048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Pré-visualização da imagem">
            <a:extLst>
              <a:ext uri="{FF2B5EF4-FFF2-40B4-BE49-F238E27FC236}">
                <a16:creationId xmlns:a16="http://schemas.microsoft.com/office/drawing/2014/main" id="{AC3F19FA-F105-C9E0-A06E-EF3619BDA1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99" r="16506" b="2"/>
          <a:stretch/>
        </p:blipFill>
        <p:spPr bwMode="auto">
          <a:xfrm>
            <a:off x="8918761" y="-4330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1" name="Freeform: Shape 1050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4" name="Picture 10" descr="Pré-visualização da imagem">
            <a:extLst>
              <a:ext uri="{FF2B5EF4-FFF2-40B4-BE49-F238E27FC236}">
                <a16:creationId xmlns:a16="http://schemas.microsoft.com/office/drawing/2014/main" id="{58217D88-97AA-6315-9C4D-4BAD331128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7" r="21568"/>
          <a:stretch/>
        </p:blipFill>
        <p:spPr bwMode="auto">
          <a:xfrm>
            <a:off x="9363238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475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619</Words>
  <Application>Microsoft Office PowerPoint</Application>
  <PresentationFormat>Ecrã Panorâmico</PresentationFormat>
  <Paragraphs>45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12</vt:i4>
      </vt:variant>
    </vt:vector>
  </HeadingPairs>
  <TitlesOfParts>
    <vt:vector size="13" baseType="lpstr">
      <vt:lpstr>Tema do Office</vt:lpstr>
      <vt:lpstr>                     Oferta complementar 4º C EB Barreiro Nº9 2022.2023</vt:lpstr>
      <vt:lpstr>1. respeitar A TERRA E A VIDA EM TODA SUA DIVERSIDADE.</vt:lpstr>
      <vt:lpstr>2. CUIDAR DA COMUNIDADE DA VIDA COM COMPREENSÃO, COMPAIXÃO E AMOR.              </vt:lpstr>
      <vt:lpstr>  3. CONSTRUIR SOCIEDADES DEMOCRÁTICAS QUE SEJAM JUSTAS, PARTICIPATIVAS, SUSTENTÁVEIS E PACÍFICAS</vt:lpstr>
      <vt:lpstr>Oque me proponho fazer:</vt:lpstr>
      <vt:lpstr>Números de votos em cada Candidato :</vt:lpstr>
      <vt:lpstr>4. ASSEGURAR A GENEROSIDADE E A BELEZA DA TERRA PARA AS ATUAIS E ÀS FUTURAS GERAÇÕES.</vt:lpstr>
      <vt:lpstr>         Oque vimos no castro de chibanes foi:</vt:lpstr>
      <vt:lpstr>Viagem na embarcação Muleta .</vt:lpstr>
      <vt:lpstr>             Castelo de são Jorge</vt:lpstr>
      <vt:lpstr>Castelo de são Jorge</vt:lpstr>
      <vt:lpstr>5. Proteger e restaurara integridade dos sistema ecológicas da terra, com especial preocupação pela diversidade biológica e pelos processos naturais oque sustentam a vida .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Oferta Complementar</dc:title>
  <dc:creator>Laura Rocha</dc:creator>
  <cp:lastModifiedBy>Bina fernandes</cp:lastModifiedBy>
  <cp:revision>17</cp:revision>
  <dcterms:created xsi:type="dcterms:W3CDTF">2023-03-15T14:32:04Z</dcterms:created>
  <dcterms:modified xsi:type="dcterms:W3CDTF">2023-07-07T10:43:08Z</dcterms:modified>
</cp:coreProperties>
</file>